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63" r:id="rId5"/>
    <p:sldId id="257" r:id="rId6"/>
    <p:sldId id="258" r:id="rId7"/>
    <p:sldId id="259" r:id="rId8"/>
    <p:sldId id="264" r:id="rId9"/>
    <p:sldId id="260" r:id="rId10"/>
    <p:sldId id="266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34" y="-10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7D2B9-545B-4528-AEA6-447841F2C72F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5E7CE-0CA1-47EB-95EB-B8F5AC1F8D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6282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7574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44753-4101-4B65-A684-063D44E086D7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84168" y="6356350"/>
            <a:ext cx="2602632" cy="365125"/>
          </a:xfrm>
          <a:prstGeom prst="rect">
            <a:avLst/>
          </a:prstGeom>
        </p:spPr>
        <p:txBody>
          <a:bodyPr/>
          <a:lstStyle/>
          <a:p>
            <a:fld id="{FE61EEC9-4853-4EFA-8261-A43270B321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864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44753-4101-4B65-A684-063D44E086D7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84168" y="6356350"/>
            <a:ext cx="2602632" cy="365125"/>
          </a:xfrm>
          <a:prstGeom prst="rect">
            <a:avLst/>
          </a:prstGeom>
        </p:spPr>
        <p:txBody>
          <a:bodyPr/>
          <a:lstStyle/>
          <a:p>
            <a:fld id="{FE61EEC9-4853-4EFA-8261-A43270B321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110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8455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44753-4101-4B65-A684-063D44E086D7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84168" y="6356350"/>
            <a:ext cx="2602632" cy="365125"/>
          </a:xfrm>
          <a:prstGeom prst="rect">
            <a:avLst/>
          </a:prstGeom>
        </p:spPr>
        <p:txBody>
          <a:bodyPr/>
          <a:lstStyle/>
          <a:p>
            <a:fld id="{FE61EEC9-4853-4EFA-8261-A43270B321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0317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44753-4101-4B65-A684-063D44E086D7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84168" y="6356350"/>
            <a:ext cx="2602632" cy="365125"/>
          </a:xfrm>
          <a:prstGeom prst="rect">
            <a:avLst/>
          </a:prstGeom>
        </p:spPr>
        <p:txBody>
          <a:bodyPr/>
          <a:lstStyle/>
          <a:p>
            <a:fld id="{FE61EEC9-4853-4EFA-8261-A43270B321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9365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44753-4101-4B65-A684-063D44E086D7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084168" y="6356350"/>
            <a:ext cx="2602632" cy="365125"/>
          </a:xfrm>
          <a:prstGeom prst="rect">
            <a:avLst/>
          </a:prstGeom>
        </p:spPr>
        <p:txBody>
          <a:bodyPr/>
          <a:lstStyle/>
          <a:p>
            <a:fld id="{FE61EEC9-4853-4EFA-8261-A43270B321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2097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44753-4101-4B65-A684-063D44E086D7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084168" y="6356350"/>
            <a:ext cx="2602632" cy="365125"/>
          </a:xfrm>
          <a:prstGeom prst="rect">
            <a:avLst/>
          </a:prstGeom>
        </p:spPr>
        <p:txBody>
          <a:bodyPr/>
          <a:lstStyle/>
          <a:p>
            <a:fld id="{FE61EEC9-4853-4EFA-8261-A43270B321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9143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44753-4101-4B65-A684-063D44E086D7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084168" y="6356350"/>
            <a:ext cx="2602632" cy="365125"/>
          </a:xfrm>
          <a:prstGeom prst="rect">
            <a:avLst/>
          </a:prstGeom>
        </p:spPr>
        <p:txBody>
          <a:bodyPr/>
          <a:lstStyle/>
          <a:p>
            <a:fld id="{FE61EEC9-4853-4EFA-8261-A43270B321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5778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44753-4101-4B65-A684-063D44E086D7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84168" y="6356350"/>
            <a:ext cx="2602632" cy="365125"/>
          </a:xfrm>
          <a:prstGeom prst="rect">
            <a:avLst/>
          </a:prstGeom>
        </p:spPr>
        <p:txBody>
          <a:bodyPr/>
          <a:lstStyle/>
          <a:p>
            <a:fld id="{FE61EEC9-4853-4EFA-8261-A43270B321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150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44753-4101-4B65-A684-063D44E086D7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84168" y="6356350"/>
            <a:ext cx="2602632" cy="365125"/>
          </a:xfrm>
          <a:prstGeom prst="rect">
            <a:avLst/>
          </a:prstGeom>
        </p:spPr>
        <p:txBody>
          <a:bodyPr/>
          <a:lstStyle/>
          <a:p>
            <a:fld id="{FE61EEC9-4853-4EFA-8261-A43270B321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469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pic>
        <p:nvPicPr>
          <p:cNvPr id="7" name="Picture 6" descr="http://www.czpgs.hr/wp-content/uploads/2014/06/minpo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238250" cy="46418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395536" y="652825"/>
            <a:ext cx="828092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5580113" y="6406038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000" b="1" dirty="0" err="1" smtClean="0"/>
              <a:t>EnU</a:t>
            </a:r>
            <a:r>
              <a:rPr lang="hr-HR" sz="1000" b="1" baseline="0" dirty="0" smtClean="0"/>
              <a:t> za mala, srednja i velika poduzeća</a:t>
            </a:r>
            <a:endParaRPr lang="hr-HR" sz="1000" b="1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95536" y="6529148"/>
            <a:ext cx="5832648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8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aja.pokrovac@minpo.hr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magbicro.hr/" TargetMode="External"/><Relationship Id="rId2" Type="http://schemas.openxmlformats.org/officeDocument/2006/relationships/hyperlink" Target="http://www.minpo.h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avjetovanja.gov.hr/" TargetMode="External"/><Relationship Id="rId4" Type="http://schemas.openxmlformats.org/officeDocument/2006/relationships/hyperlink" Target="http://www.strukturnifondovi.h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RADIONICA</a:t>
            </a:r>
            <a:endParaRPr lang="hr-HR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ENERGETSKA UČINKOVITOST U GOSPODARSTVU – MALA, SREDNJA I VELIKA PODUZEĆA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29610" y="5229200"/>
            <a:ext cx="504056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endParaRPr lang="hr-HR" sz="2400" b="1" dirty="0">
              <a:solidFill>
                <a:srgbClr val="002060"/>
              </a:solidFill>
              <a:effectLst/>
              <a:latin typeface="Calibri" pitchFamily="34" charset="0"/>
            </a:endParaRPr>
          </a:p>
        </p:txBody>
      </p:sp>
      <p:pic>
        <p:nvPicPr>
          <p:cNvPr id="7" name="Picture 6" descr="http://www.jatrgovac.com/usdocs/hgk_logo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955" y="2420630"/>
            <a:ext cx="428625" cy="621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http://82.132.41.139/sites/default/files/images/hup_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76" y="1450009"/>
            <a:ext cx="1591945" cy="386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cei-uprava\Downloads\7 mingo_logo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010" y="2140912"/>
            <a:ext cx="1311275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http://www.stefanje.hr/wp-content/uploads/2014/06/BANNER-solari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364919"/>
            <a:ext cx="1917700" cy="556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C:\Users\cei-uprava\AppData\Local\Microsoft\Windows\INetCache\Content.Word\NKT logo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75545"/>
            <a:ext cx="1675130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http://www.big-east.eu/consortium/logo_eihp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549217"/>
            <a:ext cx="796925" cy="364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:\Users\cei-uprava\AppData\Local\Microsoft\Windows\INetCache\Content.Word\CEI_Logotip_Vertikalno_pozitiv.png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951"/>
          <a:stretch/>
        </p:blipFill>
        <p:spPr bwMode="auto">
          <a:xfrm>
            <a:off x="3741800" y="1413029"/>
            <a:ext cx="876300" cy="469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4407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cap="none" dirty="0" smtClean="0"/>
              <a:t>Hvala na pažnji :)</a:t>
            </a:r>
            <a:endParaRPr lang="hr-HR" cap="non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Maja Pokrovac</a:t>
            </a:r>
          </a:p>
          <a:p>
            <a:r>
              <a:rPr lang="hr-HR" dirty="0" err="1">
                <a:hlinkClick r:id="rId2"/>
              </a:rPr>
              <a:t>m</a:t>
            </a:r>
            <a:r>
              <a:rPr lang="hr-HR" dirty="0" err="1" smtClean="0">
                <a:hlinkClick r:id="rId2"/>
              </a:rPr>
              <a:t>aja.pokrovac</a:t>
            </a:r>
            <a:r>
              <a:rPr lang="hr-HR" dirty="0" smtClean="0">
                <a:hlinkClick r:id="rId2"/>
              </a:rPr>
              <a:t>@</a:t>
            </a:r>
            <a:r>
              <a:rPr lang="hr-HR" dirty="0" err="1" smtClean="0">
                <a:hlinkClick r:id="rId2"/>
              </a:rPr>
              <a:t>minpo.hr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1822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BESPOVRATNA SREDSTVA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/>
              <a:t>JAČANJE KONKURENTNOSTI PRERAĐIVAČKE INDUSTRIJE</a:t>
            </a:r>
          </a:p>
          <a:p>
            <a:r>
              <a:rPr lang="hr-HR" dirty="0"/>
              <a:t>JAČANJE KONKURENTNOSTI USLUŽNIH DJELATNOSTI</a:t>
            </a:r>
          </a:p>
          <a:p>
            <a:r>
              <a:rPr lang="hr-HR" dirty="0"/>
              <a:t>REVITALIZACIJA POSLOVNIH PROSTORA</a:t>
            </a:r>
          </a:p>
          <a:p>
            <a:r>
              <a:rPr lang="hr-HR" dirty="0"/>
              <a:t>INOZEMNI SAJMOVI</a:t>
            </a:r>
          </a:p>
          <a:p>
            <a:r>
              <a:rPr lang="hr-HR" dirty="0"/>
              <a:t>DOMAĆI SAJMOVI</a:t>
            </a:r>
          </a:p>
          <a:p>
            <a:r>
              <a:rPr lang="hr-HR" dirty="0"/>
              <a:t>MAJSTOR SVOG ZANATA – NAUKOVANJE</a:t>
            </a:r>
          </a:p>
          <a:p>
            <a:r>
              <a:rPr lang="hr-HR" dirty="0"/>
              <a:t>STIPENDIRANJE UČENIKA U OBRTNIČKIM ZANIMANJIMA</a:t>
            </a:r>
          </a:p>
          <a:p>
            <a:r>
              <a:rPr lang="hr-HR" dirty="0"/>
              <a:t>CJELOŽIVOTNO OBRAZOVANJE ZA OBRTNIKE</a:t>
            </a:r>
          </a:p>
          <a:p>
            <a:r>
              <a:rPr lang="hr-HR" dirty="0"/>
              <a:t>PROGRAM PROVJERE INOVATIVNOG KONCEPTA – POC</a:t>
            </a:r>
          </a:p>
          <a:p>
            <a:r>
              <a:rPr lang="hr-HR" dirty="0"/>
              <a:t>PROGRAM RAZVOJA NA ZNANJU UTEMELJENIH PODUZEĆA – RAZUM</a:t>
            </a:r>
          </a:p>
          <a:p>
            <a:r>
              <a:rPr lang="hr-HR" dirty="0"/>
              <a:t>PROGRAM SURADNIČKOG ISTRAŽIVANJA I RAZVOJA – IRCRO</a:t>
            </a:r>
          </a:p>
          <a:p>
            <a:r>
              <a:rPr lang="hr-HR" dirty="0"/>
              <a:t>PROMOCIJA PODUZETNIŠTVA I </a:t>
            </a:r>
            <a:r>
              <a:rPr lang="hr-HR" dirty="0" smtClean="0"/>
              <a:t>OBRTA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550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BESPOVRATNA EU SREDSTVA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dirty="0"/>
              <a:t>IZGRADNJA PROIZVODNIH KAPACITETA I ULAGANJE U OPREMU </a:t>
            </a:r>
          </a:p>
          <a:p>
            <a:r>
              <a:rPr lang="hr-HR" dirty="0"/>
              <a:t>ULAGANJE U PROIZVODNU TEHNOLOGIJU </a:t>
            </a:r>
          </a:p>
          <a:p>
            <a:r>
              <a:rPr lang="hr-HR" dirty="0"/>
              <a:t>RAZVOJ PODUZETNIČKE INFRASTRUKTURE </a:t>
            </a:r>
          </a:p>
          <a:p>
            <a:r>
              <a:rPr lang="hr-HR" dirty="0"/>
              <a:t>CERTIFIKATI I NORME</a:t>
            </a:r>
          </a:p>
          <a:p>
            <a:r>
              <a:rPr lang="hr-HR" dirty="0"/>
              <a:t>POSLOVNI PROCESI PODUZETNIKA NA POTPOMOGNUTIM PODRUČJIMA </a:t>
            </a:r>
          </a:p>
          <a:p>
            <a:r>
              <a:rPr lang="hr-HR" dirty="0"/>
              <a:t>PODUZETNIŠTVO U TURIZMU </a:t>
            </a:r>
          </a:p>
          <a:p>
            <a:r>
              <a:rPr lang="hr-HR" dirty="0"/>
              <a:t>INOVACIJE</a:t>
            </a:r>
          </a:p>
          <a:p>
            <a:r>
              <a:rPr lang="hr-HR" dirty="0"/>
              <a:t>JAČANJE KAPACITETA ORGANIZACIJA ZA PODRŠKU POSLOVANJU </a:t>
            </a:r>
          </a:p>
          <a:p>
            <a:r>
              <a:rPr lang="hr-HR" dirty="0"/>
              <a:t>INTERNACIONALIZACIJA POSLOVANJA PODUZETNIKA </a:t>
            </a:r>
          </a:p>
          <a:p>
            <a:r>
              <a:rPr lang="hr-HR" dirty="0"/>
              <a:t>INTERNACIONALIZACIJA POSLOVANJA U SURADNJI S PARTNERIMA </a:t>
            </a:r>
          </a:p>
          <a:p>
            <a:r>
              <a:rPr lang="hr-HR" dirty="0"/>
              <a:t>UMREŽAVANJE PODUZETNIKA </a:t>
            </a:r>
          </a:p>
          <a:p>
            <a:r>
              <a:rPr lang="hr-HR" dirty="0"/>
              <a:t>SAVJETODAVNE USLUGE KROZ PODUZETNIČKE INSTITUCIJE </a:t>
            </a:r>
          </a:p>
          <a:p>
            <a:r>
              <a:rPr lang="hr-HR" dirty="0"/>
              <a:t>SEECEL </a:t>
            </a:r>
          </a:p>
          <a:p>
            <a:r>
              <a:rPr lang="hr-HR" dirty="0"/>
              <a:t>PROMIDŽBA PODUZETNIŠTVA </a:t>
            </a:r>
          </a:p>
        </p:txBody>
      </p:sp>
    </p:spTree>
    <p:extLst>
      <p:ext uri="{BB962C8B-B14F-4D97-AF65-F5344CB8AC3E}">
        <p14:creationId xmlns:p14="http://schemas.microsoft.com/office/powerpoint/2010/main" val="79580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OLAKŠANO FINANCIRANJE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KREDITOM DO USPJEHA </a:t>
            </a:r>
          </a:p>
          <a:p>
            <a:r>
              <a:rPr lang="hr-HR" dirty="0"/>
              <a:t>MIKRO KREDITI - PRVI KORAK U PODUZETNIŠTVO </a:t>
            </a:r>
          </a:p>
          <a:p>
            <a:r>
              <a:rPr lang="hr-HR" dirty="0"/>
              <a:t>PROGRAM POTICANJA ULAGANJA U VLASNIČKI KAPITAL INOVATIVNIH SUBJEKATA MALOG GOSPODARSTVA </a:t>
            </a:r>
          </a:p>
          <a:p>
            <a:r>
              <a:rPr lang="hr-HR" dirty="0"/>
              <a:t>SUBVENCIJA KAMATA NA KREDITE HRVATSKE BANKE ZA OBNOVU I RAZVITAK </a:t>
            </a:r>
          </a:p>
        </p:txBody>
      </p:sp>
    </p:spTree>
    <p:extLst>
      <p:ext uri="{BB962C8B-B14F-4D97-AF65-F5344CB8AC3E}">
        <p14:creationId xmlns:p14="http://schemas.microsoft.com/office/powerpoint/2010/main" val="242389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/>
              <a:t>Jačanje konkurentnosti prerađivačke industrije</a:t>
            </a:r>
            <a:endParaRPr lang="hr-HR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sz="2800" dirty="0"/>
              <a:t>ciljane </a:t>
            </a:r>
            <a:r>
              <a:rPr lang="hr-HR" sz="2800" dirty="0" smtClean="0"/>
              <a:t>potpore: povećati </a:t>
            </a:r>
            <a:r>
              <a:rPr lang="hr-HR" sz="2800" dirty="0"/>
              <a:t>zaposlenost</a:t>
            </a:r>
            <a:r>
              <a:rPr lang="hr-HR" sz="2800" dirty="0" smtClean="0"/>
              <a:t>, </a:t>
            </a:r>
            <a:r>
              <a:rPr lang="hr-HR" sz="2800" dirty="0"/>
              <a:t>jačati konkurentnost, poticati rast i razvoj mikro i malih gospodarskih </a:t>
            </a:r>
            <a:r>
              <a:rPr lang="hr-HR" sz="2800" dirty="0" smtClean="0"/>
              <a:t>subjekata </a:t>
            </a:r>
            <a:r>
              <a:rPr lang="hr-HR" sz="2800" dirty="0"/>
              <a:t>koji svojim poslovanjem ostvaruju tržišnu </a:t>
            </a:r>
            <a:r>
              <a:rPr lang="hr-HR" sz="2800" dirty="0" smtClean="0"/>
              <a:t>uspješnost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800" dirty="0" smtClean="0"/>
              <a:t>Ulaganje </a:t>
            </a:r>
            <a:r>
              <a:rPr lang="hr-HR" sz="2800" dirty="0"/>
              <a:t>u razvoj i nabavu novih tehnologija (uključujući transfer tehnologije) koje dovode do razvoja novog ili unaprjeđenja postojećeg proizvoda, unaprjeđenja proizvodnje i stvaranje nove vrijednosti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sz="2800" dirty="0"/>
              <a:t>Ulaganje  u povećanje postojećih proizvodnih kapaciteta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sz="2800" dirty="0"/>
              <a:t>Ulaganje u  </a:t>
            </a:r>
            <a:r>
              <a:rPr lang="hr-HR" sz="2800" b="1" dirty="0"/>
              <a:t>ekološki prihvatljiviju i energetski učinkovitiju proizvodnju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sz="2800" dirty="0"/>
              <a:t>Uvođenje sustava za unaprjeđenje poslovanja i modernizaciju procesa</a:t>
            </a:r>
          </a:p>
          <a:p>
            <a:endParaRPr lang="hr-HR" sz="2800" dirty="0" smtClean="0"/>
          </a:p>
        </p:txBody>
      </p:sp>
    </p:spTree>
    <p:extLst>
      <p:ext uri="{BB962C8B-B14F-4D97-AF65-F5344CB8AC3E}">
        <p14:creationId xmlns:p14="http://schemas.microsoft.com/office/powerpoint/2010/main" val="51878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/>
              <a:t>Prva dva natječaja za poduzetnike namijenjena proizvodnji iz Operativnog programa „Konkurentnost i kohezija“ 2014.-2020</a:t>
            </a:r>
            <a:endParaRPr lang="hr-HR" sz="2800" dirty="0" smtClean="0"/>
          </a:p>
          <a:p>
            <a:r>
              <a:rPr lang="hr-HR" sz="2800" dirty="0" smtClean="0"/>
              <a:t>Izgradnja </a:t>
            </a:r>
            <a:r>
              <a:rPr lang="hr-HR" sz="2800" dirty="0"/>
              <a:t>proizvodnih kapaciteta MSP i </a:t>
            </a:r>
            <a:r>
              <a:rPr lang="hr-HR" sz="2800" dirty="0" smtClean="0"/>
              <a:t>ulaganje </a:t>
            </a:r>
            <a:r>
              <a:rPr lang="hr-HR" sz="2800" dirty="0"/>
              <a:t>u </a:t>
            </a:r>
            <a:r>
              <a:rPr lang="hr-HR" sz="2800" dirty="0" smtClean="0"/>
              <a:t>opremu</a:t>
            </a:r>
            <a:endParaRPr lang="hr-HR" sz="2800" dirty="0"/>
          </a:p>
          <a:p>
            <a:r>
              <a:rPr lang="hr-HR" sz="2800" dirty="0" smtClean="0"/>
              <a:t>Ulaganje </a:t>
            </a:r>
            <a:r>
              <a:rPr lang="hr-HR" sz="2800" dirty="0"/>
              <a:t>u proizvodnu tehnologiju MSP </a:t>
            </a:r>
            <a:endParaRPr lang="hr-HR" sz="2800" dirty="0" smtClean="0"/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EU natječaji </a:t>
            </a:r>
            <a:r>
              <a:rPr lang="hr-HR" b="1" dirty="0" smtClean="0"/>
              <a:t>za MSP</a:t>
            </a:r>
            <a:endParaRPr lang="hr-HR" dirty="0"/>
          </a:p>
        </p:txBody>
      </p:sp>
      <p:pic>
        <p:nvPicPr>
          <p:cNvPr id="6" name="Picture 5" descr="http://www.minpo.hr/resize.aspx?filename=/AA1%20-%20EU%20NATJEČAJ%20ZA%20PROIZVODNJU/Natjecaj-proizvodnja_09042015.jpg&amp;width=200&amp;height=15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867" y="4899620"/>
            <a:ext cx="190500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078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EU natječaji za MSP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800" dirty="0"/>
              <a:t>ukupno 1,13 milijardi kuna bespovratnih sredstava: 760.000.000 kuna za natječaj „Izgradnja proizvodnih kapaciteta MSP i ulaganje u opremu“ odnosno 357.200.000 kuna na natječaju „Ulaganje u proizvodnu tehnologiju </a:t>
            </a:r>
            <a:r>
              <a:rPr lang="hr-HR" sz="2800" dirty="0" smtClean="0"/>
              <a:t>MSP</a:t>
            </a:r>
          </a:p>
          <a:p>
            <a:r>
              <a:rPr lang="hr-HR" sz="2800" dirty="0" smtClean="0"/>
              <a:t>prijave </a:t>
            </a:r>
            <a:r>
              <a:rPr lang="hr-HR" sz="2800" dirty="0"/>
              <a:t>na natječaje kreću od 11. svibnja 2015. </a:t>
            </a:r>
            <a:endParaRPr lang="hr-HR" sz="2800" dirty="0" smtClean="0"/>
          </a:p>
          <a:p>
            <a:r>
              <a:rPr lang="hr-HR" sz="2800" dirty="0" smtClean="0"/>
              <a:t>1.500.000 kuna i ne može prijeći 15.000.000 kuna</a:t>
            </a:r>
          </a:p>
          <a:p>
            <a:r>
              <a:rPr lang="hr-HR" sz="2800" dirty="0" smtClean="0"/>
              <a:t>mogu </a:t>
            </a:r>
            <a:r>
              <a:rPr lang="hr-HR" sz="2800" dirty="0"/>
              <a:t>biti niža od 500.000 kuna niti viša od 5.000.000 </a:t>
            </a:r>
            <a:r>
              <a:rPr lang="hr-HR" sz="2800" dirty="0" smtClean="0"/>
              <a:t>kuna</a:t>
            </a:r>
          </a:p>
          <a:p>
            <a:r>
              <a:rPr lang="hr-HR" sz="2800" dirty="0" smtClean="0"/>
              <a:t>ulaganja </a:t>
            </a:r>
            <a:r>
              <a:rPr lang="hr-HR" sz="2800" dirty="0"/>
              <a:t>u </a:t>
            </a:r>
            <a:r>
              <a:rPr lang="hr-HR" sz="2800" b="1" dirty="0"/>
              <a:t>mjere energetske učinkovitosti </a:t>
            </a:r>
          </a:p>
          <a:p>
            <a:pPr marL="0" indent="0">
              <a:buNone/>
            </a:pP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81652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Putokaz potpora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2" descr="C:\Users\dpuksec\Desktop\Putokaz-Potpo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12" y="1628800"/>
            <a:ext cx="8369080" cy="4605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75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Internet stranice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 smtClean="0">
              <a:hlinkClick r:id="rId2"/>
            </a:endParaRPr>
          </a:p>
          <a:p>
            <a:r>
              <a:rPr lang="hr-HR" dirty="0" smtClean="0">
                <a:hlinkClick r:id="rId2"/>
              </a:rPr>
              <a:t>www.minpo.hr</a:t>
            </a:r>
            <a:endParaRPr lang="hr-HR" dirty="0" smtClean="0"/>
          </a:p>
          <a:p>
            <a:r>
              <a:rPr lang="hr-HR" dirty="0" smtClean="0">
                <a:hlinkClick r:id="rId3"/>
              </a:rPr>
              <a:t>www.hamagbicro.hr</a:t>
            </a:r>
            <a:endParaRPr lang="hr-HR" dirty="0" smtClean="0"/>
          </a:p>
          <a:p>
            <a:r>
              <a:rPr lang="hr-HR" dirty="0" smtClean="0">
                <a:hlinkClick r:id="rId4"/>
              </a:rPr>
              <a:t>www.strukturnifondovi.hr</a:t>
            </a:r>
            <a:endParaRPr lang="hr-HR" dirty="0"/>
          </a:p>
          <a:p>
            <a:r>
              <a:rPr lang="hr-HR" dirty="0" smtClean="0">
                <a:hlinkClick r:id="rId5"/>
              </a:rPr>
              <a:t>https://savjetovanja.gov.hr/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</a:t>
            </a:r>
          </a:p>
          <a:p>
            <a:endParaRPr lang="hr-HR" dirty="0"/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08045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336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RADIONICA</vt:lpstr>
      <vt:lpstr>BESPOVRATNA SREDSTVA</vt:lpstr>
      <vt:lpstr>BESPOVRATNA EU SREDSTVA</vt:lpstr>
      <vt:lpstr>OLAKŠANO FINANCIRANJE </vt:lpstr>
      <vt:lpstr>Jačanje konkurentnosti prerađivačke industrije</vt:lpstr>
      <vt:lpstr>EU natječaji za MSP</vt:lpstr>
      <vt:lpstr>EU natječaji za MSP</vt:lpstr>
      <vt:lpstr>Putokaz potpora</vt:lpstr>
      <vt:lpstr>Internet stranice</vt:lpstr>
      <vt:lpstr>Hvala na pažnji :)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RADIONICA</dc:title>
  <dc:creator>Maja Pokrovac</dc:creator>
  <cp:lastModifiedBy>USER</cp:lastModifiedBy>
  <cp:revision>14</cp:revision>
  <dcterms:created xsi:type="dcterms:W3CDTF">2015-04-28T16:39:15Z</dcterms:created>
  <dcterms:modified xsi:type="dcterms:W3CDTF">2015-04-29T06:33:20Z</dcterms:modified>
</cp:coreProperties>
</file>